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0" r:id="rId7"/>
    <p:sldId id="264" r:id="rId8"/>
    <p:sldId id="258" r:id="rId9"/>
    <p:sldId id="259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00" autoAdjust="0"/>
  </p:normalViewPr>
  <p:slideViewPr>
    <p:cSldViewPr>
      <p:cViewPr varScale="1">
        <p:scale>
          <a:sx n="107" d="100"/>
          <a:sy n="107" d="100"/>
        </p:scale>
        <p:origin x="-17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2012/12/10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5536" y="1844825"/>
            <a:ext cx="8568952" cy="1755626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Mobile Display Measurement System </a:t>
            </a:r>
            <a:br>
              <a:rPr lang="en-US" altLang="zh-TW" dirty="0" smtClean="0"/>
            </a:br>
            <a:r>
              <a:rPr lang="en-US" altLang="zh-TW" dirty="0" smtClean="0"/>
              <a:t>User Guide</a:t>
            </a:r>
            <a:br>
              <a:rPr lang="en-US" altLang="zh-TW" dirty="0" smtClean="0"/>
            </a:br>
            <a:r>
              <a:rPr lang="en-US" altLang="zh-TW" dirty="0" smtClean="0"/>
              <a:t>(Android)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Host System Example: Windows 7 64-bits with </a:t>
            </a:r>
            <a:r>
              <a:rPr lang="en-US" altLang="zh-TW" sz="2800" dirty="0" err="1" smtClean="0"/>
              <a:t>Matlab</a:t>
            </a:r>
            <a:r>
              <a:rPr lang="en-US" altLang="zh-TW" sz="2800" dirty="0" smtClean="0"/>
              <a:t> R2012a</a:t>
            </a:r>
          </a:p>
          <a:p>
            <a:r>
              <a:rPr lang="en-US" altLang="zh-TW" sz="2800" dirty="0" smtClean="0"/>
              <a:t>Mobile Device Example: Samsung Galaxy S3 (Android 4.1.1)</a:t>
            </a:r>
            <a:endParaRPr lang="zh-TW" altLang="en-US" sz="2800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619672" y="5805264"/>
            <a:ext cx="6192688" cy="675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dirty="0" smtClean="0"/>
              <a:t>12/10/2012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Mobile System Measurement Setting</a:t>
            </a:r>
            <a:br>
              <a:rPr lang="en-US" altLang="zh-TW" dirty="0" smtClean="0"/>
            </a:br>
            <a:r>
              <a:rPr lang="en-US" altLang="zh-TW" dirty="0" smtClean="0"/>
              <a:t>(cont’)</a:t>
            </a:r>
            <a:endParaRPr lang="zh-TW" altLang="en-US" dirty="0"/>
          </a:p>
        </p:txBody>
      </p:sp>
      <p:pic>
        <p:nvPicPr>
          <p:cNvPr id="7170" name="Picture 2" descr="F:\Workspace\Research\Mobile OLED Display\Android\User Guide\Samsung S3\IMG_24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708920"/>
            <a:ext cx="4927476" cy="3284984"/>
          </a:xfrm>
          <a:prstGeom prst="rect">
            <a:avLst/>
          </a:prstGeom>
          <a:noFill/>
        </p:spPr>
      </p:pic>
      <p:sp>
        <p:nvSpPr>
          <p:cNvPr id="16" name="文字方塊 15"/>
          <p:cNvSpPr txBox="1"/>
          <p:nvPr/>
        </p:nvSpPr>
        <p:spPr>
          <a:xfrm>
            <a:off x="827584" y="1772816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5. Connect KNOICA MINOLTA CS-2000 and target mobile device to the host system, prepare to measurement.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Host System Software Installation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76354"/>
            <a:ext cx="7459779" cy="454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843808" y="2552085"/>
            <a:ext cx="5040560" cy="2677115"/>
            <a:chOff x="2843808" y="2552085"/>
            <a:chExt cx="5040560" cy="267711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843808" y="2564904"/>
              <a:ext cx="0" cy="2664296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843808" y="2552085"/>
              <a:ext cx="5040560" cy="1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164288" y="4265712"/>
              <a:ext cx="0" cy="963488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843808" y="5229200"/>
              <a:ext cx="432048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884368" y="2552085"/>
              <a:ext cx="0" cy="1741011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7164288" y="4293096"/>
              <a:ext cx="72008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字方塊 15"/>
          <p:cNvSpPr txBox="1"/>
          <p:nvPr/>
        </p:nvSpPr>
        <p:spPr>
          <a:xfrm>
            <a:off x="3707904" y="1412776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r>
              <a:rPr lang="en-US" altLang="zh-TW" b="1" dirty="0" smtClean="0">
                <a:solidFill>
                  <a:srgbClr val="FF0000"/>
                </a:solidFill>
              </a:rPr>
              <a:t>. Put all test patterns in the same folder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7" name="橢圓 20"/>
          <p:cNvSpPr/>
          <p:nvPr/>
        </p:nvSpPr>
        <p:spPr>
          <a:xfrm>
            <a:off x="7153338" y="4293096"/>
            <a:ext cx="947054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Straight Arrow Connector 24"/>
          <p:cNvCxnSpPr>
            <a:stCxn id="26" idx="2"/>
          </p:cNvCxnSpPr>
          <p:nvPr/>
        </p:nvCxnSpPr>
        <p:spPr>
          <a:xfrm flipH="1">
            <a:off x="5724128" y="1782108"/>
            <a:ext cx="396044" cy="7699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15"/>
          <p:cNvSpPr txBox="1"/>
          <p:nvPr/>
        </p:nvSpPr>
        <p:spPr>
          <a:xfrm>
            <a:off x="3995936" y="5589240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2. Please run the measurement program of  “rs232_cs2000a_mobile.m”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>
            <a:stCxn id="31" idx="0"/>
          </p:cNvCxnSpPr>
          <p:nvPr/>
        </p:nvCxnSpPr>
        <p:spPr>
          <a:xfrm flipV="1">
            <a:off x="6408204" y="5373216"/>
            <a:ext cx="1218661" cy="2160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Host System Software Installation (cont’)</a:t>
            </a:r>
            <a:endParaRPr lang="zh-TW" altLang="en-US" dirty="0"/>
          </a:p>
        </p:txBody>
      </p:sp>
      <p:pic>
        <p:nvPicPr>
          <p:cNvPr id="9218" name="Picture 2" descr="F:\Workspace\Research\Mobile OLED Display\Android\User Guide\Samsung S3\UserGuide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67936" cy="4819464"/>
          </a:xfrm>
          <a:prstGeom prst="rect">
            <a:avLst/>
          </a:prstGeom>
          <a:noFill/>
        </p:spPr>
      </p:pic>
      <p:sp>
        <p:nvSpPr>
          <p:cNvPr id="4" name="圓角矩形 3"/>
          <p:cNvSpPr/>
          <p:nvPr/>
        </p:nvSpPr>
        <p:spPr>
          <a:xfrm>
            <a:off x="971600" y="3717032"/>
            <a:ext cx="17281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851920" y="3573016"/>
            <a:ext cx="49685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TW" b="1" dirty="0" smtClean="0">
                <a:solidFill>
                  <a:srgbClr val="FF0000"/>
                </a:solidFill>
              </a:rPr>
              <a:t>3. Find out the IP address of your android phone in settings-&gt;wireless &amp; networks-&gt;</a:t>
            </a:r>
            <a:r>
              <a:rPr lang="en-US" altLang="zh-TW" b="1" dirty="0" err="1" smtClean="0">
                <a:solidFill>
                  <a:srgbClr val="FF0000"/>
                </a:solidFill>
              </a:rPr>
              <a:t>WiFi</a:t>
            </a:r>
            <a:r>
              <a:rPr lang="en-US" altLang="zh-TW" b="1" dirty="0" smtClean="0">
                <a:solidFill>
                  <a:srgbClr val="FF0000"/>
                </a:solidFill>
              </a:rPr>
              <a:t> settings-&gt;”Your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WiFi</a:t>
            </a:r>
            <a:r>
              <a:rPr lang="en-US" altLang="zh-TW" b="1" dirty="0" smtClean="0">
                <a:solidFill>
                  <a:srgbClr val="FF0000"/>
                </a:solidFill>
              </a:rPr>
              <a:t> network name”</a:t>
            </a:r>
          </a:p>
          <a:p>
            <a:pPr marL="342900" indent="-342900"/>
            <a:r>
              <a:rPr lang="en-US" altLang="zh-TW" b="1" dirty="0" smtClean="0">
                <a:solidFill>
                  <a:srgbClr val="FF0000"/>
                </a:solidFill>
              </a:rPr>
              <a:t>4. In MATLAB, call the function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boxSendImg</a:t>
            </a:r>
            <a:r>
              <a:rPr lang="en-US" altLang="zh-TW" b="1" dirty="0" smtClean="0">
                <a:solidFill>
                  <a:srgbClr val="FF0000"/>
                </a:solidFill>
              </a:rPr>
              <a:t>(file, host, port,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number_of_retries</a:t>
            </a:r>
            <a:r>
              <a:rPr lang="en-US" altLang="zh-TW" b="1" dirty="0" smtClean="0">
                <a:solidFill>
                  <a:srgbClr val="FF0000"/>
                </a:solidFill>
              </a:rPr>
              <a:t>), in which file is the path of a image file, host is the IP address of your android phone, port is 8080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stCxn id="4" idx="3"/>
          </p:cNvCxnSpPr>
          <p:nvPr/>
        </p:nvCxnSpPr>
        <p:spPr>
          <a:xfrm>
            <a:off x="2699792" y="3789040"/>
            <a:ext cx="115212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:\Workspace\Research\Mobile OLED Display\Android\User Guide\Samsung S3\UserGuide_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76872"/>
            <a:ext cx="3152775" cy="369570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Host System Software Installation (cont’)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691680" y="5229200"/>
            <a:ext cx="17281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72000" y="50851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/>
            <a:r>
              <a:rPr lang="en-US" altLang="zh-TW" b="1" dirty="0" smtClean="0">
                <a:solidFill>
                  <a:srgbClr val="FF0000"/>
                </a:solidFill>
              </a:rPr>
              <a:t>5. After you run the program, you will see this dialog box.</a:t>
            </a:r>
          </a:p>
          <a:p>
            <a:pPr marL="342900" indent="-342900"/>
            <a:r>
              <a:rPr lang="en-US" altLang="zh-TW" b="1" dirty="0" smtClean="0">
                <a:solidFill>
                  <a:srgbClr val="FF0000"/>
                </a:solidFill>
              </a:rPr>
              <a:t>6. Select your test pattern folder, and press “ok”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stCxn id="4" idx="3"/>
          </p:cNvCxnSpPr>
          <p:nvPr/>
        </p:nvCxnSpPr>
        <p:spPr>
          <a:xfrm>
            <a:off x="3419872" y="5301208"/>
            <a:ext cx="115212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2411760" y="5589240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866831" cy="5111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Host System Software Installation (cont’)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4499992" y="6165304"/>
            <a:ext cx="17281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23928" y="48709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/>
            <a:r>
              <a:rPr lang="en-US" altLang="zh-TW" b="1" dirty="0" smtClean="0">
                <a:solidFill>
                  <a:srgbClr val="FF0000"/>
                </a:solidFill>
              </a:rPr>
              <a:t>7. Select your record file name, and press enter to start the measurement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292080" y="5481228"/>
            <a:ext cx="0" cy="6840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System Requirement</a:t>
            </a:r>
            <a:endParaRPr lang="zh-TW" altLang="en-US" dirty="0"/>
          </a:p>
        </p:txBody>
      </p:sp>
      <p:grpSp>
        <p:nvGrpSpPr>
          <p:cNvPr id="37" name="群組 36"/>
          <p:cNvGrpSpPr/>
          <p:nvPr/>
        </p:nvGrpSpPr>
        <p:grpSpPr>
          <a:xfrm>
            <a:off x="539553" y="1653940"/>
            <a:ext cx="7338834" cy="2999196"/>
            <a:chOff x="539553" y="1653940"/>
            <a:chExt cx="7338834" cy="2999196"/>
          </a:xfrm>
        </p:grpSpPr>
        <p:sp>
          <p:nvSpPr>
            <p:cNvPr id="5" name="Rectangle 9"/>
            <p:cNvSpPr/>
            <p:nvPr/>
          </p:nvSpPr>
          <p:spPr>
            <a:xfrm>
              <a:off x="3128010" y="2841591"/>
              <a:ext cx="1787521" cy="1811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10"/>
            <p:cNvSpPr/>
            <p:nvPr/>
          </p:nvSpPr>
          <p:spPr>
            <a:xfrm>
              <a:off x="7068339" y="3052937"/>
              <a:ext cx="810048" cy="1371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11"/>
            <p:cNvSpPr txBox="1"/>
            <p:nvPr/>
          </p:nvSpPr>
          <p:spPr>
            <a:xfrm>
              <a:off x="7205766" y="3967337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Mobile</a:t>
              </a:r>
            </a:p>
            <a:p>
              <a:r>
                <a:rPr lang="en-US" sz="1000" dirty="0" smtClean="0"/>
                <a:t>Display</a:t>
              </a:r>
              <a:endParaRPr lang="en-US" sz="1000" dirty="0"/>
            </a:p>
          </p:txBody>
        </p:sp>
        <p:sp>
          <p:nvSpPr>
            <p:cNvPr id="8" name="Action Button: Movie 12">
              <a:hlinkClick r:id="" action="ppaction://noaction" highlightClick="1"/>
            </p:cNvPr>
            <p:cNvSpPr/>
            <p:nvPr/>
          </p:nvSpPr>
          <p:spPr>
            <a:xfrm>
              <a:off x="5829931" y="3357737"/>
              <a:ext cx="990600" cy="762000"/>
            </a:xfrm>
            <a:prstGeom prst="actionButtonMovi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CS2000</a:t>
              </a:r>
              <a:endParaRPr lang="en-US" sz="1000" dirty="0"/>
            </a:p>
          </p:txBody>
        </p:sp>
        <p:sp>
          <p:nvSpPr>
            <p:cNvPr id="9" name="TextBox 14"/>
            <p:cNvSpPr txBox="1"/>
            <p:nvPr/>
          </p:nvSpPr>
          <p:spPr>
            <a:xfrm>
              <a:off x="3627654" y="2877082"/>
              <a:ext cx="8306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Host System</a:t>
              </a:r>
              <a:endParaRPr lang="en-US" sz="1000" dirty="0"/>
            </a:p>
          </p:txBody>
        </p:sp>
        <p:sp>
          <p:nvSpPr>
            <p:cNvPr id="10" name="Rectangle 15"/>
            <p:cNvSpPr/>
            <p:nvPr/>
          </p:nvSpPr>
          <p:spPr>
            <a:xfrm>
              <a:off x="952109" y="3980492"/>
              <a:ext cx="1219200" cy="2462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6"/>
            <p:cNvSpPr txBox="1"/>
            <p:nvPr/>
          </p:nvSpPr>
          <p:spPr>
            <a:xfrm>
              <a:off x="1060500" y="3980492"/>
              <a:ext cx="10262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Ethernet Router</a:t>
              </a:r>
              <a:endParaRPr lang="en-US" sz="1000" dirty="0"/>
            </a:p>
          </p:txBody>
        </p:sp>
        <p:sp>
          <p:nvSpPr>
            <p:cNvPr id="12" name="Rectangle 17"/>
            <p:cNvSpPr/>
            <p:nvPr/>
          </p:nvSpPr>
          <p:spPr>
            <a:xfrm>
              <a:off x="961831" y="2764726"/>
              <a:ext cx="1219200" cy="2462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8"/>
            <p:cNvSpPr txBox="1"/>
            <p:nvPr/>
          </p:nvSpPr>
          <p:spPr>
            <a:xfrm>
              <a:off x="1072564" y="2752450"/>
              <a:ext cx="10326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Wifi</a:t>
              </a:r>
              <a:r>
                <a:rPr lang="en-US" sz="1000" dirty="0" smtClean="0"/>
                <a:t> Hub/Switch</a:t>
              </a:r>
              <a:endParaRPr lang="en-US" sz="1000" dirty="0"/>
            </a:p>
          </p:txBody>
        </p:sp>
        <p:cxnSp>
          <p:nvCxnSpPr>
            <p:cNvPr id="14" name="Straight Connector 21"/>
            <p:cNvCxnSpPr/>
            <p:nvPr/>
          </p:nvCxnSpPr>
          <p:spPr>
            <a:xfrm flipV="1">
              <a:off x="1910764" y="2358330"/>
              <a:ext cx="270267" cy="39412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/>
            <p:cNvCxnSpPr/>
            <p:nvPr/>
          </p:nvCxnSpPr>
          <p:spPr>
            <a:xfrm flipH="1" flipV="1">
              <a:off x="1010373" y="2386774"/>
              <a:ext cx="263133" cy="381844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1"/>
            <p:cNvCxnSpPr/>
            <p:nvPr/>
          </p:nvCxnSpPr>
          <p:spPr>
            <a:xfrm flipV="1">
              <a:off x="7743856" y="2714956"/>
              <a:ext cx="0" cy="344777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33"/>
            <p:cNvSpPr/>
            <p:nvPr/>
          </p:nvSpPr>
          <p:spPr>
            <a:xfrm>
              <a:off x="7205766" y="3131445"/>
              <a:ext cx="556563" cy="79663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ightning Bolt 34"/>
            <p:cNvSpPr/>
            <p:nvPr/>
          </p:nvSpPr>
          <p:spPr>
            <a:xfrm>
              <a:off x="7361735" y="2265107"/>
              <a:ext cx="259809" cy="38100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35"/>
            <p:cNvSpPr txBox="1"/>
            <p:nvPr/>
          </p:nvSpPr>
          <p:spPr>
            <a:xfrm>
              <a:off x="3315331" y="3154306"/>
              <a:ext cx="1370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TCP/IP Pattern Stream Program (</a:t>
              </a:r>
              <a:r>
                <a:rPr lang="en-US" sz="1000" dirty="0" err="1" smtClean="0"/>
                <a:t>Matlab</a:t>
              </a:r>
              <a:r>
                <a:rPr lang="en-US" sz="1000" dirty="0" smtClean="0"/>
                <a:t>)</a:t>
              </a:r>
              <a:endParaRPr lang="en-US" sz="1000" dirty="0"/>
            </a:p>
          </p:txBody>
        </p:sp>
        <p:sp>
          <p:nvSpPr>
            <p:cNvPr id="20" name="Rectangle 36"/>
            <p:cNvSpPr/>
            <p:nvPr/>
          </p:nvSpPr>
          <p:spPr>
            <a:xfrm>
              <a:off x="3238387" y="3124458"/>
              <a:ext cx="1524777" cy="4272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37"/>
            <p:cNvSpPr/>
            <p:nvPr/>
          </p:nvSpPr>
          <p:spPr>
            <a:xfrm>
              <a:off x="7239792" y="3184232"/>
              <a:ext cx="381751" cy="213622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/>
                <a:t>APK</a:t>
              </a:r>
              <a:endParaRPr lang="en-US" sz="800" b="1" dirty="0"/>
            </a:p>
          </p:txBody>
        </p:sp>
        <p:sp>
          <p:nvSpPr>
            <p:cNvPr id="22" name="Lightning Bolt 39"/>
            <p:cNvSpPr/>
            <p:nvPr/>
          </p:nvSpPr>
          <p:spPr>
            <a:xfrm rot="5400000">
              <a:off x="2420142" y="2115276"/>
              <a:ext cx="259809" cy="38100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ightning Bolt 40"/>
            <p:cNvSpPr/>
            <p:nvPr/>
          </p:nvSpPr>
          <p:spPr>
            <a:xfrm rot="5400000" flipV="1">
              <a:off x="566231" y="2201747"/>
              <a:ext cx="259809" cy="31316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41"/>
            <p:cNvSpPr txBox="1"/>
            <p:nvPr/>
          </p:nvSpPr>
          <p:spPr>
            <a:xfrm>
              <a:off x="3238387" y="3657858"/>
              <a:ext cx="1524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CS2000 Measurement </a:t>
              </a:r>
            </a:p>
            <a:p>
              <a:pPr algn="ctr"/>
              <a:r>
                <a:rPr lang="en-US" sz="1000" dirty="0" smtClean="0"/>
                <a:t>Control Program (</a:t>
              </a:r>
              <a:r>
                <a:rPr lang="en-US" sz="1000" dirty="0" err="1" smtClean="0"/>
                <a:t>Matlab</a:t>
              </a:r>
              <a:r>
                <a:rPr lang="en-US" sz="1000" dirty="0" smtClean="0"/>
                <a:t>)</a:t>
              </a:r>
              <a:endParaRPr lang="en-US" sz="1000" dirty="0"/>
            </a:p>
          </p:txBody>
        </p:sp>
        <p:sp>
          <p:nvSpPr>
            <p:cNvPr id="25" name="Rectangle 42"/>
            <p:cNvSpPr/>
            <p:nvPr/>
          </p:nvSpPr>
          <p:spPr>
            <a:xfrm>
              <a:off x="3238387" y="3657858"/>
              <a:ext cx="1524777" cy="4272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44"/>
            <p:cNvCxnSpPr/>
            <p:nvPr/>
          </p:nvCxnSpPr>
          <p:spPr>
            <a:xfrm flipH="1">
              <a:off x="2181031" y="4103603"/>
              <a:ext cx="946979" cy="0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45"/>
            <p:cNvCxnSpPr/>
            <p:nvPr/>
          </p:nvCxnSpPr>
          <p:spPr>
            <a:xfrm flipV="1">
              <a:off x="1558061" y="2998713"/>
              <a:ext cx="15560" cy="972108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49"/>
            <p:cNvCxnSpPr/>
            <p:nvPr/>
          </p:nvCxnSpPr>
          <p:spPr>
            <a:xfrm flipH="1">
              <a:off x="4915531" y="3702367"/>
              <a:ext cx="914399" cy="1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Multidocument 52"/>
            <p:cNvSpPr/>
            <p:nvPr/>
          </p:nvSpPr>
          <p:spPr>
            <a:xfrm>
              <a:off x="4266913" y="1660860"/>
              <a:ext cx="1008126" cy="697470"/>
            </a:xfrm>
            <a:prstGeom prst="flowChartMultidocumen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Pattern Stream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Curved Down Arrow 57"/>
            <p:cNvSpPr/>
            <p:nvPr/>
          </p:nvSpPr>
          <p:spPr>
            <a:xfrm>
              <a:off x="2934331" y="1754230"/>
              <a:ext cx="1219200" cy="297148"/>
            </a:xfrm>
            <a:prstGeom prst="curved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urved Down Arrow 58"/>
            <p:cNvSpPr/>
            <p:nvPr/>
          </p:nvSpPr>
          <p:spPr>
            <a:xfrm>
              <a:off x="5448931" y="1653940"/>
              <a:ext cx="1912804" cy="397437"/>
            </a:xfrm>
            <a:prstGeom prst="curved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Cloud 60"/>
            <p:cNvSpPr/>
            <p:nvPr/>
          </p:nvSpPr>
          <p:spPr>
            <a:xfrm>
              <a:off x="4481422" y="2175871"/>
              <a:ext cx="1076036" cy="617804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1"/>
            <p:cNvSpPr/>
            <p:nvPr/>
          </p:nvSpPr>
          <p:spPr>
            <a:xfrm>
              <a:off x="3236078" y="4149694"/>
              <a:ext cx="1524777" cy="4272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62"/>
            <p:cNvSpPr txBox="1"/>
            <p:nvPr/>
          </p:nvSpPr>
          <p:spPr>
            <a:xfrm>
              <a:off x="3315331" y="4254516"/>
              <a:ext cx="1370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Test Pattern Folder</a:t>
              </a:r>
              <a:endParaRPr lang="en-US" sz="1000" dirty="0"/>
            </a:p>
          </p:txBody>
        </p:sp>
      </p:grpSp>
      <p:sp>
        <p:nvSpPr>
          <p:cNvPr id="35" name="TextBox 59"/>
          <p:cNvSpPr txBox="1"/>
          <p:nvPr/>
        </p:nvSpPr>
        <p:spPr>
          <a:xfrm>
            <a:off x="0" y="1196752"/>
            <a:ext cx="373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Mobile Display Measurement System</a:t>
            </a:r>
            <a:endParaRPr lang="en-US" b="1" dirty="0"/>
          </a:p>
        </p:txBody>
      </p:sp>
      <p:sp>
        <p:nvSpPr>
          <p:cNvPr id="36" name="TextBox 59"/>
          <p:cNvSpPr txBox="1"/>
          <p:nvPr/>
        </p:nvSpPr>
        <p:spPr>
          <a:xfrm>
            <a:off x="179512" y="4797152"/>
            <a:ext cx="3452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Instrument Requirement List</a:t>
            </a:r>
          </a:p>
          <a:p>
            <a:pPr marL="342900" indent="-342900">
              <a:buAutoNum type="arabicPeriod"/>
            </a:pPr>
            <a:r>
              <a:rPr lang="en-US" dirty="0" smtClean="0"/>
              <a:t>Host System (Including </a:t>
            </a:r>
            <a:r>
              <a:rPr lang="en-US" dirty="0" err="1" smtClean="0"/>
              <a:t>Matlab</a:t>
            </a:r>
            <a:r>
              <a:rPr lang="en-US" dirty="0" smtClean="0"/>
              <a:t>)</a:t>
            </a:r>
          </a:p>
          <a:p>
            <a:pPr marL="342900" indent="-342900">
              <a:buAutoNum type="arabicPeriod"/>
            </a:pPr>
            <a:r>
              <a:rPr lang="en-US" dirty="0" smtClean="0"/>
              <a:t>Ethernet Router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Wifi</a:t>
            </a:r>
            <a:r>
              <a:rPr lang="en-US" dirty="0" smtClean="0"/>
              <a:t> Hub/Switch</a:t>
            </a:r>
          </a:p>
          <a:p>
            <a:pPr marL="342900" indent="-342900">
              <a:buAutoNum type="arabicPeriod"/>
            </a:pPr>
            <a:r>
              <a:rPr lang="en-US" dirty="0" smtClean="0"/>
              <a:t>KONICA MINOLTA CS2000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orkspace\Research\Mobile OLED Display\Android\User Guide\Samsung S3\IMG_24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772816"/>
            <a:ext cx="2766053" cy="414908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196752"/>
            <a:ext cx="254317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Mobile Device Software Installation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2123728" y="5085184"/>
            <a:ext cx="720080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6012160" y="4869160"/>
            <a:ext cx="266429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79512" y="6093296"/>
            <a:ext cx="44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 Connect Mobile system to the host system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32040" y="5445224"/>
            <a:ext cx="391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2. Find mobile device Item, and Click it.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Mobile Device Software Installation (cont’)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38208"/>
            <a:ext cx="8142757" cy="4099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橢圓 13"/>
          <p:cNvSpPr/>
          <p:nvPr/>
        </p:nvSpPr>
        <p:spPr>
          <a:xfrm>
            <a:off x="2771800" y="2042264"/>
            <a:ext cx="1224136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699792" y="2944502"/>
            <a:ext cx="644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3. Copy the control program “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RemotFB.apk”into</a:t>
            </a:r>
            <a:r>
              <a:rPr lang="en-US" altLang="zh-TW" b="1" dirty="0" smtClean="0">
                <a:solidFill>
                  <a:srgbClr val="FF0000"/>
                </a:solidFill>
              </a:rPr>
              <a:t> “GT-I9300/Phone/Download/” folder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3075" name="Picture 3" descr="F:\Workspace\Research\Mobile OLED Display\Android\User Guide\Samsung S3\IMG_243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6107" y="3717032"/>
            <a:ext cx="1879938" cy="2819908"/>
          </a:xfrm>
          <a:prstGeom prst="rect">
            <a:avLst/>
          </a:prstGeom>
          <a:noFill/>
        </p:spPr>
      </p:pic>
      <p:sp>
        <p:nvSpPr>
          <p:cNvPr id="16" name="橢圓 15"/>
          <p:cNvSpPr/>
          <p:nvPr/>
        </p:nvSpPr>
        <p:spPr>
          <a:xfrm>
            <a:off x="4644008" y="5147900"/>
            <a:ext cx="1224136" cy="1440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139952" y="6444044"/>
            <a:ext cx="381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4. Disconnect Mobile and host System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2664296" cy="473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564904"/>
            <a:ext cx="2843808" cy="183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Mobile Device Software Installation (cont’)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2051720" y="3429000"/>
            <a:ext cx="50405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55576" y="1475492"/>
            <a:ext cx="508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5. Click My Files, and into the  “Download/” folder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292080" y="3140968"/>
            <a:ext cx="2232248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2448" y="2121715"/>
            <a:ext cx="2069821" cy="382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916832"/>
            <a:ext cx="2843808" cy="183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Mobile Device Software Installation (cont’)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99592" y="2996952"/>
            <a:ext cx="25202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55576" y="14847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6. Click “RemoteFB.apk”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581128"/>
            <a:ext cx="3011497" cy="199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字方塊 16"/>
          <p:cNvSpPr txBox="1"/>
          <p:nvPr/>
        </p:nvSpPr>
        <p:spPr>
          <a:xfrm>
            <a:off x="611560" y="393305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6.a</a:t>
            </a:r>
            <a:r>
              <a:rPr lang="en-US" altLang="zh-TW" b="1" dirty="0" smtClean="0">
                <a:solidFill>
                  <a:srgbClr val="0070C0"/>
                </a:solidFill>
              </a:rPr>
              <a:t>*</a:t>
            </a:r>
            <a:r>
              <a:rPr lang="en-US" altLang="zh-TW" b="1" dirty="0" smtClean="0">
                <a:solidFill>
                  <a:srgbClr val="FF0000"/>
                </a:solidFill>
              </a:rPr>
              <a:t> If you see this dialog box, Please click “Settings” bottom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2123728" y="6021288"/>
            <a:ext cx="1512168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816424" y="1401635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6.b Please select “Unknown Sources”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4176464" y="4209947"/>
            <a:ext cx="18722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2728" y="2481755"/>
            <a:ext cx="2253108" cy="2241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文字方塊 21"/>
          <p:cNvSpPr txBox="1"/>
          <p:nvPr/>
        </p:nvSpPr>
        <p:spPr>
          <a:xfrm>
            <a:off x="6444208" y="4858019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6.c Please click ok to accept install unknown sources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7704856" y="4353963"/>
            <a:ext cx="10801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995936" y="6095037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* If you don’t see any information about install blocked, please skip this page.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00938"/>
            <a:ext cx="2431052" cy="443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172946"/>
            <a:ext cx="2304256" cy="449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Mobile Device Software Installation (cont’)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2483768" y="5845354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15616" y="166889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7. Click the “Install”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012160" y="4765234"/>
            <a:ext cx="64807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572000" y="1524874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8. If install successfully, you will see the App “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RemoteFB</a:t>
            </a:r>
            <a:r>
              <a:rPr lang="en-US" altLang="zh-TW" b="1" dirty="0" smtClean="0">
                <a:solidFill>
                  <a:srgbClr val="FF0000"/>
                </a:solidFill>
              </a:rPr>
              <a:t>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Mobile System Measurement Setup</a:t>
            </a:r>
            <a:endParaRPr lang="zh-TW" altLang="en-US" dirty="0"/>
          </a:p>
        </p:txBody>
      </p:sp>
      <p:pic>
        <p:nvPicPr>
          <p:cNvPr id="1027" name="Picture 3" descr="F:\Workspace\Research\Mobile OLED Display\Android\User Guide\Samsung S3\IMG_24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844824"/>
            <a:ext cx="3072341" cy="4608512"/>
          </a:xfrm>
          <a:prstGeom prst="rect">
            <a:avLst/>
          </a:prstGeom>
          <a:noFill/>
        </p:spPr>
      </p:pic>
      <p:pic>
        <p:nvPicPr>
          <p:cNvPr id="1031" name="Picture 7" descr="F:\Workspace\Research\Mobile OLED Display\Android\User Guide\Samsung S3\IMG_24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7" y="1844824"/>
            <a:ext cx="3096344" cy="4644516"/>
          </a:xfrm>
          <a:prstGeom prst="rect">
            <a:avLst/>
          </a:prstGeom>
          <a:noFill/>
        </p:spPr>
      </p:pic>
      <p:sp>
        <p:nvSpPr>
          <p:cNvPr id="10" name="橢圓 9"/>
          <p:cNvSpPr/>
          <p:nvPr/>
        </p:nvSpPr>
        <p:spPr>
          <a:xfrm>
            <a:off x="1907704" y="4941168"/>
            <a:ext cx="64807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292080" y="4293096"/>
            <a:ext cx="180020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043608" y="1412776"/>
            <a:ext cx="31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 Find Setting App, and Click it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427984" y="1412776"/>
            <a:ext cx="339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2. Find Display Item, and Click it.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Mobile System Measurement Setting</a:t>
            </a:r>
            <a:br>
              <a:rPr lang="en-US" altLang="zh-TW" dirty="0" smtClean="0"/>
            </a:br>
            <a:r>
              <a:rPr lang="en-US" altLang="zh-TW" dirty="0" smtClean="0"/>
              <a:t>(cont’)</a:t>
            </a:r>
            <a:endParaRPr lang="zh-TW" altLang="en-US" dirty="0"/>
          </a:p>
        </p:txBody>
      </p:sp>
      <p:pic>
        <p:nvPicPr>
          <p:cNvPr id="1028" name="Picture 4" descr="F:\Workspace\Research\Mobile OLED Display\Android\User Guide\Samsung S3\IMG_24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2880319" cy="4320480"/>
          </a:xfrm>
          <a:prstGeom prst="rect">
            <a:avLst/>
          </a:prstGeom>
          <a:noFill/>
        </p:spPr>
      </p:pic>
      <p:pic>
        <p:nvPicPr>
          <p:cNvPr id="1030" name="Picture 6" descr="F:\Workspace\Research\Mobile OLED Display\Android\User Guide\Samsung S3\IMG_24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340768"/>
            <a:ext cx="2880320" cy="4320478"/>
          </a:xfrm>
          <a:prstGeom prst="rect">
            <a:avLst/>
          </a:prstGeom>
          <a:noFill/>
        </p:spPr>
      </p:pic>
      <p:sp>
        <p:nvSpPr>
          <p:cNvPr id="8" name="圓角矩形 7"/>
          <p:cNvSpPr/>
          <p:nvPr/>
        </p:nvSpPr>
        <p:spPr>
          <a:xfrm>
            <a:off x="827584" y="3356992"/>
            <a:ext cx="172819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827584" y="2780928"/>
            <a:ext cx="172819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9" idx="3"/>
          </p:cNvCxnSpPr>
          <p:nvPr/>
        </p:nvCxnSpPr>
        <p:spPr>
          <a:xfrm flipV="1">
            <a:off x="2555776" y="1916832"/>
            <a:ext cx="3528392" cy="10441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483768" y="3573016"/>
            <a:ext cx="864096" cy="720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347864" y="2744926"/>
            <a:ext cx="2664296" cy="3996442"/>
            <a:chOff x="3347864" y="2744926"/>
            <a:chExt cx="2664296" cy="3996442"/>
          </a:xfrm>
        </p:grpSpPr>
        <p:pic>
          <p:nvPicPr>
            <p:cNvPr id="1029" name="Picture 5" descr="F:\Workspace\Research\Mobile OLED Display\Android\User Guide\Samsung S3\IMG_243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47864" y="2744926"/>
              <a:ext cx="2664296" cy="3996442"/>
            </a:xfrm>
            <a:prstGeom prst="rect">
              <a:avLst/>
            </a:prstGeom>
            <a:noFill/>
          </p:spPr>
        </p:pic>
        <p:sp>
          <p:nvSpPr>
            <p:cNvPr id="14" name="文字方塊 13"/>
            <p:cNvSpPr txBox="1"/>
            <p:nvPr/>
          </p:nvSpPr>
          <p:spPr>
            <a:xfrm>
              <a:off x="3347864" y="2780928"/>
              <a:ext cx="2664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3. Please set Screen </a:t>
              </a:r>
              <a:r>
                <a:rPr lang="en-US" altLang="zh-TW" b="1" dirty="0">
                  <a:solidFill>
                    <a:srgbClr val="FF0000"/>
                  </a:solidFill>
                </a:rPr>
                <a:t>t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imeout to 10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mins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.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6156176" y="134076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4. Brightness set to 25, 50, 75, or 100%.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20272" y="3933056"/>
            <a:ext cx="1008112" cy="0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019639" y="3861048"/>
            <a:ext cx="0" cy="144016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028384" y="3861048"/>
            <a:ext cx="0" cy="144016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524328" y="3861048"/>
            <a:ext cx="0" cy="144016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783082" y="3861048"/>
            <a:ext cx="0" cy="144016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61934" y="3861048"/>
            <a:ext cx="0" cy="144016"/>
          </a:xfrm>
          <a:prstGeom prst="lin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14"/>
          <p:cNvSpPr txBox="1"/>
          <p:nvPr/>
        </p:nvSpPr>
        <p:spPr>
          <a:xfrm>
            <a:off x="7092280" y="3933056"/>
            <a:ext cx="457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smtClean="0">
                <a:solidFill>
                  <a:srgbClr val="FF0000"/>
                </a:solidFill>
              </a:rPr>
              <a:t>25%</a:t>
            </a:r>
            <a:endParaRPr lang="zh-TW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文字方塊 14"/>
          <p:cNvSpPr txBox="1"/>
          <p:nvPr/>
        </p:nvSpPr>
        <p:spPr>
          <a:xfrm>
            <a:off x="7354674" y="3933056"/>
            <a:ext cx="457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smtClean="0">
                <a:solidFill>
                  <a:srgbClr val="FF0000"/>
                </a:solidFill>
              </a:rPr>
              <a:t>50%</a:t>
            </a:r>
            <a:endParaRPr lang="zh-TW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" name="文字方塊 14"/>
          <p:cNvSpPr txBox="1"/>
          <p:nvPr/>
        </p:nvSpPr>
        <p:spPr>
          <a:xfrm>
            <a:off x="7596336" y="3933055"/>
            <a:ext cx="457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smtClean="0">
                <a:solidFill>
                  <a:srgbClr val="FF0000"/>
                </a:solidFill>
              </a:rPr>
              <a:t>75%</a:t>
            </a:r>
            <a:endParaRPr lang="zh-TW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" name="文字方塊 14"/>
          <p:cNvSpPr txBox="1"/>
          <p:nvPr/>
        </p:nvSpPr>
        <p:spPr>
          <a:xfrm>
            <a:off x="7812360" y="3933056"/>
            <a:ext cx="529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smtClean="0">
                <a:solidFill>
                  <a:srgbClr val="FF0000"/>
                </a:solidFill>
              </a:rPr>
              <a:t>100%</a:t>
            </a:r>
            <a:endParaRPr lang="zh-TW" altLang="en-US" sz="1000" b="1" dirty="0">
              <a:solidFill>
                <a:srgbClr val="FF0000"/>
              </a:solidFill>
            </a:endParaRPr>
          </a:p>
        </p:txBody>
      </p:sp>
      <p:sp>
        <p:nvSpPr>
          <p:cNvPr id="25" name="文字方塊 14"/>
          <p:cNvSpPr txBox="1"/>
          <p:nvPr/>
        </p:nvSpPr>
        <p:spPr>
          <a:xfrm>
            <a:off x="6863437" y="3933056"/>
            <a:ext cx="457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solidFill>
                  <a:srgbClr val="FF0000"/>
                </a:solidFill>
              </a:rPr>
              <a:t>0</a:t>
            </a:r>
            <a:r>
              <a:rPr lang="en-US" altLang="zh-TW" sz="1000" b="1" dirty="0" smtClean="0">
                <a:solidFill>
                  <a:srgbClr val="FF0000"/>
                </a:solidFill>
              </a:rPr>
              <a:t>%</a:t>
            </a:r>
            <a:endParaRPr lang="zh-TW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474</Words>
  <Application>Microsoft Office PowerPoint</Application>
  <PresentationFormat>On-screen Show (4:3)</PresentationFormat>
  <Paragraphs>64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佈景主題</vt:lpstr>
      <vt:lpstr>Mobile Display Measurement System  User Guide (Android)</vt:lpstr>
      <vt:lpstr>System Requirement</vt:lpstr>
      <vt:lpstr>Mobile Device Software Installation</vt:lpstr>
      <vt:lpstr>Mobile Device Software Installation (cont’)</vt:lpstr>
      <vt:lpstr>Mobile Device Software Installation (cont’)</vt:lpstr>
      <vt:lpstr>Mobile Device Software Installation (cont’)</vt:lpstr>
      <vt:lpstr>Mobile Device Software Installation (cont’)</vt:lpstr>
      <vt:lpstr>Mobile System Measurement Setup</vt:lpstr>
      <vt:lpstr>Mobile System Measurement Setting (cont’)</vt:lpstr>
      <vt:lpstr>Mobile System Measurement Setting (cont’)</vt:lpstr>
      <vt:lpstr>Host System Software Installation</vt:lpstr>
      <vt:lpstr>Host System Software Installation (cont’)</vt:lpstr>
      <vt:lpstr>Host System Software Installation (cont’)</vt:lpstr>
      <vt:lpstr>Host System Software Installation (cont’)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Display Measurement System  User Guide (Android)</dc:title>
  <dc:creator>Ray</dc:creator>
  <cp:lastModifiedBy>LabVEW Rack PC2</cp:lastModifiedBy>
  <cp:revision>37</cp:revision>
  <dcterms:created xsi:type="dcterms:W3CDTF">2012-12-10T15:05:58Z</dcterms:created>
  <dcterms:modified xsi:type="dcterms:W3CDTF">2012-12-10T17:27:41Z</dcterms:modified>
</cp:coreProperties>
</file>